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handoutMasterIdLst>
    <p:handoutMasterId r:id="rId13"/>
  </p:handoutMasterIdLst>
  <p:sldIdLst>
    <p:sldId id="397" r:id="rId2"/>
    <p:sldId id="496" r:id="rId3"/>
    <p:sldId id="498" r:id="rId4"/>
    <p:sldId id="499" r:id="rId5"/>
    <p:sldId id="500" r:id="rId6"/>
    <p:sldId id="497" r:id="rId7"/>
    <p:sldId id="516" r:id="rId8"/>
    <p:sldId id="501" r:id="rId9"/>
    <p:sldId id="502" r:id="rId10"/>
    <p:sldId id="51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ren Isaacs (US - NC)" initials="KI(-N"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14" autoAdjust="0"/>
    <p:restoredTop sz="74773" autoAdjust="0"/>
  </p:normalViewPr>
  <p:slideViewPr>
    <p:cSldViewPr>
      <p:cViewPr>
        <p:scale>
          <a:sx n="63" d="100"/>
          <a:sy n="63" d="100"/>
        </p:scale>
        <p:origin x="-1254" y="-72"/>
      </p:cViewPr>
      <p:guideLst>
        <p:guide orient="horz" pos="2160"/>
        <p:guide pos="2880"/>
      </p:guideLst>
    </p:cSldViewPr>
  </p:slideViewPr>
  <p:notesTextViewPr>
    <p:cViewPr>
      <p:scale>
        <a:sx n="1" d="1"/>
        <a:sy n="1" d="1"/>
      </p:scale>
      <p:origin x="0" y="0"/>
    </p:cViewPr>
  </p:notesTextViewPr>
  <p:sorterViewPr>
    <p:cViewPr>
      <p:scale>
        <a:sx n="66" d="100"/>
        <a:sy n="66" d="100"/>
      </p:scale>
      <p:origin x="0" y="83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77D9A879-DC38-4849-A4E3-4192A42720F0}" type="datetimeFigureOut">
              <a:rPr lang="en-US" smtClean="0"/>
              <a:pPr/>
              <a:t>1/2/2013</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E4A43B6-A606-4ECE-A07A-4E5EF64797A8}" type="slidenum">
              <a:rPr lang="en-US" smtClean="0"/>
              <a:pPr/>
              <a:t>‹#›</a:t>
            </a:fld>
            <a:endParaRPr lang="en-US" dirty="0"/>
          </a:p>
        </p:txBody>
      </p:sp>
    </p:spTree>
    <p:extLst>
      <p:ext uri="{BB962C8B-B14F-4D97-AF65-F5344CB8AC3E}">
        <p14:creationId xmlns:p14="http://schemas.microsoft.com/office/powerpoint/2010/main" val="36601037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82EA680-CC7A-45E5-ACE4-37C4BD1A3771}" type="datetimeFigureOut">
              <a:rPr lang="en-US" smtClean="0"/>
              <a:pPr/>
              <a:t>1/2/2013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43EBE4B-BA55-4903-88A2-F431D3BED5CA}" type="slidenum">
              <a:rPr lang="en-US" smtClean="0"/>
              <a:pPr/>
              <a:t>‹#›</a:t>
            </a:fld>
            <a:endParaRPr lang="en-US" dirty="0"/>
          </a:p>
        </p:txBody>
      </p:sp>
    </p:spTree>
    <p:extLst>
      <p:ext uri="{BB962C8B-B14F-4D97-AF65-F5344CB8AC3E}">
        <p14:creationId xmlns:p14="http://schemas.microsoft.com/office/powerpoint/2010/main" val="2544835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3EBE4B-BA55-4903-88A2-F431D3BED5CA}" type="slidenum">
              <a:rPr lang="en-US" smtClean="0"/>
              <a:pPr/>
              <a:t>1</a:t>
            </a:fld>
            <a:endParaRPr lang="en-US" dirty="0"/>
          </a:p>
        </p:txBody>
      </p:sp>
    </p:spTree>
    <p:extLst>
      <p:ext uri="{BB962C8B-B14F-4D97-AF65-F5344CB8AC3E}">
        <p14:creationId xmlns:p14="http://schemas.microsoft.com/office/powerpoint/2010/main" val="17386925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dirty="0"/>
          </a:p>
        </p:txBody>
      </p:sp>
      <p:sp>
        <p:nvSpPr>
          <p:cNvPr id="4" name="Slide Number Placeholder 3"/>
          <p:cNvSpPr>
            <a:spLocks noGrp="1"/>
          </p:cNvSpPr>
          <p:nvPr>
            <p:ph type="sldNum" sz="quarter" idx="10"/>
          </p:nvPr>
        </p:nvSpPr>
        <p:spPr/>
        <p:txBody>
          <a:bodyPr/>
          <a:lstStyle/>
          <a:p>
            <a:fld id="{D43EBE4B-BA55-4903-88A2-F431D3BED5CA}" type="slidenum">
              <a:rPr lang="en-US" smtClean="0"/>
              <a:pPr/>
              <a:t>10</a:t>
            </a:fld>
            <a:endParaRPr lang="en-US" dirty="0"/>
          </a:p>
        </p:txBody>
      </p:sp>
    </p:spTree>
    <p:extLst>
      <p:ext uri="{BB962C8B-B14F-4D97-AF65-F5344CB8AC3E}">
        <p14:creationId xmlns:p14="http://schemas.microsoft.com/office/powerpoint/2010/main" val="34195216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Despite </a:t>
            </a:r>
            <a:r>
              <a:rPr lang="en-US" dirty="0" smtClean="0"/>
              <a:t>efforts to protect participant’s confidentiality</a:t>
            </a:r>
            <a:r>
              <a:rPr lang="en-US" baseline="0" dirty="0" smtClean="0"/>
              <a:t> and privacy, participants may experience social harms as a result of participating in ASPIRE. Social harms are defined as non-medical social consequences that are related to study participants and some examples include discrimination/stigma from community or family members or problems in personal relationships. Participants will be explicitly asked to report any social harms at each quarterly visit and at PUEV and should be encouraged to report social harms spontaneously at any study visit.</a:t>
            </a:r>
          </a:p>
          <a:p>
            <a:endParaRPr lang="en-US" baseline="0" dirty="0" smtClean="0"/>
          </a:p>
          <a:p>
            <a:r>
              <a:rPr lang="en-US" baseline="0" dirty="0" smtClean="0"/>
              <a:t>Strategies for preparing for and responding to social harms are detailed in the SSP. </a:t>
            </a:r>
          </a:p>
          <a:p>
            <a:endParaRPr lang="en-US" baseline="0" dirty="0" smtClean="0"/>
          </a:p>
          <a:p>
            <a:r>
              <a:rPr lang="en-US" baseline="0" dirty="0" smtClean="0"/>
              <a:t>For </a:t>
            </a:r>
            <a:r>
              <a:rPr lang="en-US" dirty="0" smtClean="0"/>
              <a:t>ASPIRE, we will capturing social</a:t>
            </a:r>
            <a:r>
              <a:rPr lang="en-US" baseline="0" dirty="0" smtClean="0"/>
              <a:t> harms that directly relate to study participation on a Social Impact Log CRF. </a:t>
            </a:r>
          </a:p>
          <a:p>
            <a:endParaRPr lang="en-US" baseline="0" dirty="0" smtClean="0"/>
          </a:p>
          <a:p>
            <a:r>
              <a:rPr lang="en-US" baseline="0" dirty="0" smtClean="0"/>
              <a:t>Next we will go through a couple scenarios when a social harm would be reported and how to document this incident.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5733D9AB-8E1D-4CD5-8BBE-AECC45758433}"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733D9AB-8E1D-4CD5-8BBE-AECC45758433}"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baseline="0" dirty="0" smtClean="0"/>
              <a:t>2 items to point out on the SIL form: Social impact codes for Item 4 and reporting of physical harm.</a:t>
            </a:r>
          </a:p>
          <a:p>
            <a:endParaRPr lang="en-US" b="1" baseline="0" dirty="0" smtClean="0"/>
          </a:p>
          <a:p>
            <a:r>
              <a:rPr lang="en-US" b="0" baseline="0" dirty="0" smtClean="0"/>
              <a:t>Item 7 can be updated at future visits once the social harm status changes. </a:t>
            </a:r>
            <a:endParaRPr lang="en-US" b="0" dirty="0"/>
          </a:p>
        </p:txBody>
      </p:sp>
      <p:sp>
        <p:nvSpPr>
          <p:cNvPr id="4" name="Slide Number Placeholder 3"/>
          <p:cNvSpPr>
            <a:spLocks noGrp="1"/>
          </p:cNvSpPr>
          <p:nvPr>
            <p:ph type="sldNum" sz="quarter" idx="10"/>
          </p:nvPr>
        </p:nvSpPr>
        <p:spPr/>
        <p:txBody>
          <a:bodyPr/>
          <a:lstStyle/>
          <a:p>
            <a:fld id="{5733D9AB-8E1D-4CD5-8BBE-AECC45758433}"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a:t>
            </a:r>
            <a:r>
              <a:rPr lang="en-US" baseline="0" dirty="0" smtClean="0"/>
              <a:t> list of social impact codes are included on the back instructions of the Social Impact Log CRF for your reference. </a:t>
            </a:r>
            <a:endParaRPr lang="en-US" dirty="0"/>
          </a:p>
        </p:txBody>
      </p:sp>
      <p:sp>
        <p:nvSpPr>
          <p:cNvPr id="4" name="Slide Number Placeholder 3"/>
          <p:cNvSpPr>
            <a:spLocks noGrp="1"/>
          </p:cNvSpPr>
          <p:nvPr>
            <p:ph type="sldNum" sz="quarter" idx="10"/>
          </p:nvPr>
        </p:nvSpPr>
        <p:spPr/>
        <p:txBody>
          <a:bodyPr/>
          <a:lstStyle/>
          <a:p>
            <a:fld id="{5733D9AB-8E1D-4CD5-8BBE-AECC45758433}"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3EBE4B-BA55-4903-88A2-F431D3BED5CA}" type="slidenum">
              <a:rPr lang="en-US" smtClean="0"/>
              <a:pPr/>
              <a:t>6</a:t>
            </a:fld>
            <a:endParaRPr lang="en-US" dirty="0"/>
          </a:p>
        </p:txBody>
      </p:sp>
    </p:spTree>
    <p:extLst>
      <p:ext uri="{BB962C8B-B14F-4D97-AF65-F5344CB8AC3E}">
        <p14:creationId xmlns:p14="http://schemas.microsoft.com/office/powerpoint/2010/main" val="1661442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3EBE4B-BA55-4903-88A2-F431D3BED5CA}" type="slidenum">
              <a:rPr lang="en-US" smtClean="0"/>
              <a:pPr/>
              <a:t>7</a:t>
            </a:fld>
            <a:endParaRPr lang="en-US" dirty="0"/>
          </a:p>
        </p:txBody>
      </p:sp>
    </p:spTree>
    <p:extLst>
      <p:ext uri="{BB962C8B-B14F-4D97-AF65-F5344CB8AC3E}">
        <p14:creationId xmlns:p14="http://schemas.microsoft.com/office/powerpoint/2010/main" val="1661442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this scenario, code ’01’, indicating</a:t>
            </a:r>
            <a:r>
              <a:rPr lang="en-US" baseline="0" dirty="0" smtClean="0"/>
              <a:t> that the participant had a negative experience with a family member, would be marked for the social impact code in Item 4.  Item 4a would be marked ‘yes’ and 4b would be marked ‘no’. This physical harm would also be reported as an AE on the AE-1 log CRF. </a:t>
            </a:r>
            <a:endParaRPr lang="en-US" dirty="0"/>
          </a:p>
        </p:txBody>
      </p:sp>
      <p:sp>
        <p:nvSpPr>
          <p:cNvPr id="4" name="Slide Number Placeholder 3"/>
          <p:cNvSpPr>
            <a:spLocks noGrp="1"/>
          </p:cNvSpPr>
          <p:nvPr>
            <p:ph type="sldNum" sz="quarter" idx="10"/>
          </p:nvPr>
        </p:nvSpPr>
        <p:spPr/>
        <p:txBody>
          <a:bodyPr/>
          <a:lstStyle/>
          <a:p>
            <a:fld id="{5733D9AB-8E1D-4CD5-8BBE-AECC45758433}"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733D9AB-8E1D-4CD5-8BBE-AECC45758433}"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182B4ADE-9B5B-45FE-9555-9A59C1C7D43E}"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68248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8A6440BD-BAC0-4711-BF61-E6968EEB9378}"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85450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F5344AAC-E422-46A1-A53D-7508B0CF55DF}"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45200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4E324899-96F6-43A7-8BE5-C757009198B2}"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67993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fld id="{3FCC4B42-625D-4C4F-889C-D308A4DDD70D}"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02453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dirty="0">
              <a:solidFill>
                <a:srgbClr val="000000"/>
              </a:solidFill>
            </a:endParaRPr>
          </a:p>
        </p:txBody>
      </p:sp>
      <p:sp>
        <p:nvSpPr>
          <p:cNvPr id="6" name="Footer Placeholder 5"/>
          <p:cNvSpPr>
            <a:spLocks noGrp="1"/>
          </p:cNvSpPr>
          <p:nvPr>
            <p:ph type="ftr" sz="quarter" idx="11"/>
          </p:nvPr>
        </p:nvSpPr>
        <p:spPr/>
        <p:txBody>
          <a:bodyPr/>
          <a:lstStyle/>
          <a:p>
            <a:pPr>
              <a:defRPr/>
            </a:pPr>
            <a:endParaRPr lang="en-US" dirty="0">
              <a:solidFill>
                <a:srgbClr val="000000"/>
              </a:solidFill>
            </a:endParaRPr>
          </a:p>
        </p:txBody>
      </p:sp>
      <p:sp>
        <p:nvSpPr>
          <p:cNvPr id="7" name="Slide Number Placeholder 6"/>
          <p:cNvSpPr>
            <a:spLocks noGrp="1"/>
          </p:cNvSpPr>
          <p:nvPr>
            <p:ph type="sldNum" sz="quarter" idx="12"/>
          </p:nvPr>
        </p:nvSpPr>
        <p:spPr/>
        <p:txBody>
          <a:bodyPr/>
          <a:lstStyle/>
          <a:p>
            <a:pPr>
              <a:defRPr/>
            </a:pPr>
            <a:fld id="{5D0BC6B2-D524-4E0E-9C51-42EC4A90535B}"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717386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dirty="0">
              <a:solidFill>
                <a:srgbClr val="000000"/>
              </a:solidFill>
            </a:endParaRPr>
          </a:p>
        </p:txBody>
      </p:sp>
      <p:sp>
        <p:nvSpPr>
          <p:cNvPr id="8" name="Footer Placeholder 7"/>
          <p:cNvSpPr>
            <a:spLocks noGrp="1"/>
          </p:cNvSpPr>
          <p:nvPr>
            <p:ph type="ftr" sz="quarter" idx="11"/>
          </p:nvPr>
        </p:nvSpPr>
        <p:spPr/>
        <p:txBody>
          <a:bodyPr/>
          <a:lstStyle/>
          <a:p>
            <a:pPr>
              <a:defRPr/>
            </a:pPr>
            <a:endParaRPr lang="en-US" dirty="0">
              <a:solidFill>
                <a:srgbClr val="000000"/>
              </a:solidFill>
            </a:endParaRPr>
          </a:p>
        </p:txBody>
      </p:sp>
      <p:sp>
        <p:nvSpPr>
          <p:cNvPr id="9" name="Slide Number Placeholder 8"/>
          <p:cNvSpPr>
            <a:spLocks noGrp="1"/>
          </p:cNvSpPr>
          <p:nvPr>
            <p:ph type="sldNum" sz="quarter" idx="12"/>
          </p:nvPr>
        </p:nvSpPr>
        <p:spPr/>
        <p:txBody>
          <a:bodyPr/>
          <a:lstStyle/>
          <a:p>
            <a:pPr>
              <a:defRPr/>
            </a:pPr>
            <a:fld id="{F74C4191-22D9-424B-9C0E-A9CCF072299A}"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896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dirty="0">
              <a:solidFill>
                <a:srgbClr val="000000"/>
              </a:solidFill>
            </a:endParaRPr>
          </a:p>
        </p:txBody>
      </p:sp>
      <p:sp>
        <p:nvSpPr>
          <p:cNvPr id="4" name="Footer Placeholder 3"/>
          <p:cNvSpPr>
            <a:spLocks noGrp="1"/>
          </p:cNvSpPr>
          <p:nvPr>
            <p:ph type="ftr" sz="quarter" idx="11"/>
          </p:nvPr>
        </p:nvSpPr>
        <p:spPr/>
        <p:txBody>
          <a:bodyPr/>
          <a:lstStyle/>
          <a:p>
            <a:pPr>
              <a:defRPr/>
            </a:pPr>
            <a:endParaRPr lang="en-US" dirty="0">
              <a:solidFill>
                <a:srgbClr val="000000"/>
              </a:solidFill>
            </a:endParaRPr>
          </a:p>
        </p:txBody>
      </p:sp>
      <p:sp>
        <p:nvSpPr>
          <p:cNvPr id="5" name="Slide Number Placeholder 4"/>
          <p:cNvSpPr>
            <a:spLocks noGrp="1"/>
          </p:cNvSpPr>
          <p:nvPr>
            <p:ph type="sldNum" sz="quarter" idx="12"/>
          </p:nvPr>
        </p:nvSpPr>
        <p:spPr/>
        <p:txBody>
          <a:bodyPr/>
          <a:lstStyle/>
          <a:p>
            <a:pPr>
              <a:defRPr/>
            </a:pPr>
            <a:fld id="{6C60ADC9-8333-4248-8FFB-1FF99A12D969}"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097998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solidFill>
                <a:srgbClr val="000000"/>
              </a:solidFill>
            </a:endParaRPr>
          </a:p>
        </p:txBody>
      </p:sp>
      <p:sp>
        <p:nvSpPr>
          <p:cNvPr id="3" name="Footer Placeholder 2"/>
          <p:cNvSpPr>
            <a:spLocks noGrp="1"/>
          </p:cNvSpPr>
          <p:nvPr>
            <p:ph type="ftr" sz="quarter" idx="11"/>
          </p:nvPr>
        </p:nvSpPr>
        <p:spPr/>
        <p:txBody>
          <a:bodyPr/>
          <a:lstStyle/>
          <a:p>
            <a:pPr>
              <a:defRPr/>
            </a:pPr>
            <a:endParaRPr lang="en-US" dirty="0">
              <a:solidFill>
                <a:srgbClr val="000000"/>
              </a:solidFill>
            </a:endParaRPr>
          </a:p>
        </p:txBody>
      </p:sp>
      <p:sp>
        <p:nvSpPr>
          <p:cNvPr id="4" name="Slide Number Placeholder 3"/>
          <p:cNvSpPr>
            <a:spLocks noGrp="1"/>
          </p:cNvSpPr>
          <p:nvPr>
            <p:ph type="sldNum" sz="quarter" idx="12"/>
          </p:nvPr>
        </p:nvSpPr>
        <p:spPr/>
        <p:txBody>
          <a:bodyPr/>
          <a:lstStyle/>
          <a:p>
            <a:pPr>
              <a:defRPr/>
            </a:pPr>
            <a:fld id="{801584B7-01B4-4A51-83F5-CBC29138CCAD}"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603785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solidFill>
                <a:srgbClr val="000000"/>
              </a:solidFill>
            </a:endParaRPr>
          </a:p>
        </p:txBody>
      </p:sp>
      <p:sp>
        <p:nvSpPr>
          <p:cNvPr id="6" name="Footer Placeholder 5"/>
          <p:cNvSpPr>
            <a:spLocks noGrp="1"/>
          </p:cNvSpPr>
          <p:nvPr>
            <p:ph type="ftr" sz="quarter" idx="11"/>
          </p:nvPr>
        </p:nvSpPr>
        <p:spPr/>
        <p:txBody>
          <a:bodyPr/>
          <a:lstStyle/>
          <a:p>
            <a:pPr>
              <a:defRPr/>
            </a:pPr>
            <a:endParaRPr lang="en-US" dirty="0">
              <a:solidFill>
                <a:srgbClr val="000000"/>
              </a:solidFill>
            </a:endParaRPr>
          </a:p>
        </p:txBody>
      </p:sp>
      <p:sp>
        <p:nvSpPr>
          <p:cNvPr id="7" name="Slide Number Placeholder 6"/>
          <p:cNvSpPr>
            <a:spLocks noGrp="1"/>
          </p:cNvSpPr>
          <p:nvPr>
            <p:ph type="sldNum" sz="quarter" idx="12"/>
          </p:nvPr>
        </p:nvSpPr>
        <p:spPr/>
        <p:txBody>
          <a:bodyPr/>
          <a:lstStyle/>
          <a:p>
            <a:pPr>
              <a:defRPr/>
            </a:pPr>
            <a:fld id="{5C62A13A-81E7-446A-AE48-0E0E10F93311}"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244900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solidFill>
                <a:srgbClr val="000000"/>
              </a:solidFill>
            </a:endParaRPr>
          </a:p>
        </p:txBody>
      </p:sp>
      <p:sp>
        <p:nvSpPr>
          <p:cNvPr id="6" name="Footer Placeholder 5"/>
          <p:cNvSpPr>
            <a:spLocks noGrp="1"/>
          </p:cNvSpPr>
          <p:nvPr>
            <p:ph type="ftr" sz="quarter" idx="11"/>
          </p:nvPr>
        </p:nvSpPr>
        <p:spPr/>
        <p:txBody>
          <a:bodyPr/>
          <a:lstStyle/>
          <a:p>
            <a:pPr>
              <a:defRPr/>
            </a:pPr>
            <a:endParaRPr lang="en-US" dirty="0">
              <a:solidFill>
                <a:srgbClr val="000000"/>
              </a:solidFill>
            </a:endParaRPr>
          </a:p>
        </p:txBody>
      </p:sp>
      <p:sp>
        <p:nvSpPr>
          <p:cNvPr id="7" name="Slide Number Placeholder 6"/>
          <p:cNvSpPr>
            <a:spLocks noGrp="1"/>
          </p:cNvSpPr>
          <p:nvPr>
            <p:ph type="sldNum" sz="quarter" idx="12"/>
          </p:nvPr>
        </p:nvSpPr>
        <p:spPr/>
        <p:txBody>
          <a:bodyPr/>
          <a:lstStyle/>
          <a:p>
            <a:pPr>
              <a:defRPr/>
            </a:pPr>
            <a:fld id="{C3566AE6-28FA-43CB-9D14-3F568E6F47B2}"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160450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lang="en-US" dirty="0">
              <a:solidFill>
                <a:srgbClr val="000000"/>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en-US" dirty="0">
              <a:solidFill>
                <a:srgbClr val="000000"/>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8DB2B9B8-1331-4CB0-B60D-F54DDFF36877}" type="slidenum">
              <a:rPr lang="en-US" smtClean="0">
                <a:solidFill>
                  <a:srgbClr val="000000"/>
                </a:solidFill>
              </a:rPr>
              <a:pPr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26619595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Social Harms Reporting in ASPIRE</a:t>
            </a:r>
            <a:br>
              <a:rPr lang="en-US" dirty="0" smtClean="0"/>
            </a:br>
            <a:r>
              <a:rPr lang="en-US" dirty="0" smtClean="0"/>
              <a:t/>
            </a:r>
            <a:br>
              <a:rPr lang="en-US" dirty="0" smtClean="0"/>
            </a:br>
            <a:r>
              <a:rPr lang="en-US" dirty="0" smtClean="0"/>
              <a:t>Training Binder p.275</a:t>
            </a:r>
            <a:endParaRPr lang="en-US" dirty="0"/>
          </a:p>
        </p:txBody>
      </p:sp>
      <p:pic>
        <p:nvPicPr>
          <p:cNvPr id="4" name="Picture 6" descr="C:\Jared\Dapivirine\MTN 020 communications\Logo\AspireLogoFinal.png"/>
          <p:cNvPicPr>
            <a:picLocks noChangeAspect="1" noChangeArrowheads="1"/>
          </p:cNvPicPr>
          <p:nvPr/>
        </p:nvPicPr>
        <p:blipFill>
          <a:blip r:embed="rId3" cstate="print">
            <a:extLst>
              <a:ext uri="{28A0092B-C50C-407E-A947-70E740481C1C}">
                <a14:useLocalDpi xmlns:a14="http://schemas.microsoft.com/office/drawing/2010/main" val="0"/>
              </a:ext>
            </a:extLst>
          </a:blip>
          <a:srcRect l="26994" t="31758" r="26379" b="34897"/>
          <a:stretch>
            <a:fillRect/>
          </a:stretch>
        </p:blipFill>
        <p:spPr bwMode="auto">
          <a:xfrm>
            <a:off x="7239000" y="5778500"/>
            <a:ext cx="1676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18124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4000"/>
            <a:ext cx="8229600" cy="1143000"/>
          </a:xfrm>
        </p:spPr>
        <p:txBody>
          <a:bodyPr/>
          <a:lstStyle/>
          <a:p>
            <a:r>
              <a:rPr lang="en-US" dirty="0" smtClean="0"/>
              <a:t>What Are Your Questions? </a:t>
            </a:r>
            <a:endParaRPr lang="en-US" dirty="0"/>
          </a:p>
        </p:txBody>
      </p:sp>
    </p:spTree>
    <p:extLst>
      <p:ext uri="{BB962C8B-B14F-4D97-AF65-F5344CB8AC3E}">
        <p14:creationId xmlns:p14="http://schemas.microsoft.com/office/powerpoint/2010/main" val="28995795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Harms</a:t>
            </a:r>
            <a:endParaRPr lang="en-US" dirty="0"/>
          </a:p>
        </p:txBody>
      </p:sp>
      <p:sp>
        <p:nvSpPr>
          <p:cNvPr id="3" name="Content Placeholder 2"/>
          <p:cNvSpPr>
            <a:spLocks noGrp="1"/>
          </p:cNvSpPr>
          <p:nvPr>
            <p:ph idx="1"/>
          </p:nvPr>
        </p:nvSpPr>
        <p:spPr>
          <a:xfrm>
            <a:off x="457200" y="1295400"/>
            <a:ext cx="8229600" cy="5334000"/>
          </a:xfrm>
        </p:spPr>
        <p:txBody>
          <a:bodyPr>
            <a:normAutofit fontScale="47500" lnSpcReduction="20000"/>
          </a:bodyPr>
          <a:lstStyle/>
          <a:p>
            <a:r>
              <a:rPr lang="en-US" sz="5900" u="sng" dirty="0" smtClean="0"/>
              <a:t>Social Harm</a:t>
            </a:r>
            <a:r>
              <a:rPr lang="en-US" sz="5900" dirty="0" smtClean="0"/>
              <a:t> - non-medical social consequence of study participation</a:t>
            </a:r>
          </a:p>
          <a:p>
            <a:pPr lvl="2"/>
            <a:r>
              <a:rPr lang="en-US" sz="5900" dirty="0" smtClean="0"/>
              <a:t>Ex: stigma/discrimination from members of community or family, difficulties in personal relationships with partners, family, or friends</a:t>
            </a:r>
          </a:p>
          <a:p>
            <a:r>
              <a:rPr lang="en-US" sz="5900" dirty="0" smtClean="0"/>
              <a:t>Ppts will be specifically asked about social harms every 3 months and at PUEV (via BA CRF), but can report (and site to document) a social harm at any time during the study</a:t>
            </a:r>
          </a:p>
          <a:p>
            <a:r>
              <a:rPr lang="en-US" sz="5900" dirty="0" smtClean="0"/>
              <a:t>Care, counseling, follow-up provided per SSP guidance</a:t>
            </a:r>
          </a:p>
          <a:p>
            <a:r>
              <a:rPr lang="en-US" sz="5900" dirty="0" smtClean="0"/>
              <a:t>Documented on Social Impact Log CRF at time of report</a:t>
            </a:r>
            <a:endParaRPr lang="en-US" u="sng" dirty="0"/>
          </a:p>
        </p:txBody>
      </p:sp>
      <p:pic>
        <p:nvPicPr>
          <p:cNvPr id="4" name="Picture 6" descr="C:\Jared\Dapivirine\MTN 020 communications\Logo\AspireLogoFinal.png"/>
          <p:cNvPicPr>
            <a:picLocks noChangeAspect="1" noChangeArrowheads="1"/>
          </p:cNvPicPr>
          <p:nvPr/>
        </p:nvPicPr>
        <p:blipFill>
          <a:blip r:embed="rId3" cstate="print">
            <a:extLst>
              <a:ext uri="{28A0092B-C50C-407E-A947-70E740481C1C}">
                <a14:useLocalDpi xmlns:a14="http://schemas.microsoft.com/office/drawing/2010/main" val="0"/>
              </a:ext>
            </a:extLst>
          </a:blip>
          <a:srcRect l="26994" t="31758" r="26379" b="34897"/>
          <a:stretch>
            <a:fillRect/>
          </a:stretch>
        </p:blipFill>
        <p:spPr bwMode="auto">
          <a:xfrm>
            <a:off x="7239000" y="5778500"/>
            <a:ext cx="1676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0650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914400"/>
          </a:xfrm>
        </p:spPr>
        <p:txBody>
          <a:bodyPr/>
          <a:lstStyle/>
          <a:p>
            <a:r>
              <a:rPr lang="en-US" dirty="0" smtClean="0"/>
              <a:t>Social Harms – BA Trigger</a:t>
            </a:r>
            <a:endParaRPr lang="en-US" dirty="0"/>
          </a:p>
        </p:txBody>
      </p:sp>
      <p:pic>
        <p:nvPicPr>
          <p:cNvPr id="3074" name="Picture 2"/>
          <p:cNvPicPr>
            <a:picLocks noChangeAspect="1" noChangeArrowheads="1"/>
          </p:cNvPicPr>
          <p:nvPr/>
        </p:nvPicPr>
        <p:blipFill rotWithShape="1">
          <a:blip r:embed="rId3" cstate="print"/>
          <a:srcRect t="604" b="27953"/>
          <a:stretch/>
        </p:blipFill>
        <p:spPr bwMode="auto">
          <a:xfrm>
            <a:off x="3124200" y="1005840"/>
            <a:ext cx="5339326" cy="4441843"/>
          </a:xfrm>
          <a:prstGeom prst="rect">
            <a:avLst/>
          </a:prstGeom>
          <a:noFill/>
          <a:ln w="9525">
            <a:solidFill>
              <a:schemeClr val="tx1"/>
            </a:solidFill>
            <a:miter lim="800000"/>
            <a:headEnd/>
            <a:tailEnd/>
          </a:ln>
          <a:effectLst/>
        </p:spPr>
      </p:pic>
      <p:sp>
        <p:nvSpPr>
          <p:cNvPr id="7" name="Oval 6"/>
          <p:cNvSpPr/>
          <p:nvPr/>
        </p:nvSpPr>
        <p:spPr>
          <a:xfrm>
            <a:off x="3352800" y="4724400"/>
            <a:ext cx="5402826" cy="7620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304800" y="1219200"/>
            <a:ext cx="1981200" cy="2677656"/>
          </a:xfrm>
          <a:prstGeom prst="rect">
            <a:avLst/>
          </a:prstGeom>
          <a:noFill/>
          <a:ln>
            <a:solidFill>
              <a:schemeClr val="tx1"/>
            </a:solidFill>
          </a:ln>
        </p:spPr>
        <p:txBody>
          <a:bodyPr wrap="square" rtlCol="0">
            <a:spAutoFit/>
          </a:bodyPr>
          <a:lstStyle/>
          <a:p>
            <a:r>
              <a:rPr lang="en-US" sz="2400" b="1" dirty="0" smtClean="0">
                <a:solidFill>
                  <a:schemeClr val="accent4"/>
                </a:solidFill>
              </a:rPr>
              <a:t>Item 15: Prompt for social harms quarterly and at PUEV (if not already reported)</a:t>
            </a:r>
            <a:endParaRPr lang="en-US" sz="2400" b="1" dirty="0">
              <a:solidFill>
                <a:schemeClr val="accent4"/>
              </a:solidFill>
            </a:endParaRPr>
          </a:p>
        </p:txBody>
      </p:sp>
      <p:cxnSp>
        <p:nvCxnSpPr>
          <p:cNvPr id="10" name="Straight Arrow Connector 9"/>
          <p:cNvCxnSpPr/>
          <p:nvPr/>
        </p:nvCxnSpPr>
        <p:spPr>
          <a:xfrm>
            <a:off x="2286000" y="2514600"/>
            <a:ext cx="1219200" cy="25781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456971" y="92608"/>
            <a:ext cx="1464291" cy="369332"/>
          </a:xfrm>
          <a:prstGeom prst="rect">
            <a:avLst/>
          </a:prstGeom>
          <a:noFill/>
        </p:spPr>
        <p:txBody>
          <a:bodyPr wrap="square" rtlCol="0">
            <a:spAutoFit/>
          </a:bodyPr>
          <a:lstStyle/>
          <a:p>
            <a:r>
              <a:rPr lang="en-US" b="1" dirty="0" smtClean="0">
                <a:solidFill>
                  <a:srgbClr val="FF0000"/>
                </a:solidFill>
              </a:rPr>
              <a:t>Page 157</a:t>
            </a:r>
            <a:endParaRPr lang="en-US" b="1" dirty="0">
              <a:solidFill>
                <a:srgbClr val="FF0000"/>
              </a:solidFill>
            </a:endParaRPr>
          </a:p>
        </p:txBody>
      </p:sp>
      <p:sp>
        <p:nvSpPr>
          <p:cNvPr id="9" name="TextBox 8"/>
          <p:cNvSpPr txBox="1"/>
          <p:nvPr/>
        </p:nvSpPr>
        <p:spPr>
          <a:xfrm>
            <a:off x="228600" y="5562600"/>
            <a:ext cx="8382000" cy="1200329"/>
          </a:xfrm>
          <a:prstGeom prst="rect">
            <a:avLst/>
          </a:prstGeom>
          <a:noFill/>
          <a:ln>
            <a:solidFill>
              <a:schemeClr val="tx1"/>
            </a:solidFill>
          </a:ln>
        </p:spPr>
        <p:txBody>
          <a:bodyPr wrap="square" rtlCol="0">
            <a:spAutoFit/>
          </a:bodyPr>
          <a:lstStyle/>
          <a:p>
            <a:r>
              <a:rPr lang="en-US" sz="2400" b="1" dirty="0" smtClean="0">
                <a:solidFill>
                  <a:srgbClr val="FF0000"/>
                </a:solidFill>
              </a:rPr>
              <a:t>If a social harm is reported in-between quarterly visits, still mark “yes” and make sure previously-completed SIL-1 is complete and no </a:t>
            </a:r>
            <a:r>
              <a:rPr lang="en-US" sz="2400" b="1" dirty="0" err="1" smtClean="0">
                <a:solidFill>
                  <a:srgbClr val="FF0000"/>
                </a:solidFill>
              </a:rPr>
              <a:t>add’l</a:t>
            </a:r>
            <a:r>
              <a:rPr lang="en-US" sz="2400" b="1" dirty="0" smtClean="0">
                <a:solidFill>
                  <a:srgbClr val="FF0000"/>
                </a:solidFill>
              </a:rPr>
              <a:t> follow-up is needed for the social harm</a:t>
            </a:r>
            <a:endParaRPr lang="en-US" sz="2400" b="1" dirty="0">
              <a:solidFill>
                <a:srgbClr val="FF0000"/>
              </a:solidFill>
            </a:endParaRPr>
          </a:p>
        </p:txBody>
      </p:sp>
    </p:spTree>
    <p:extLst>
      <p:ext uri="{BB962C8B-B14F-4D97-AF65-F5344CB8AC3E}">
        <p14:creationId xmlns:p14="http://schemas.microsoft.com/office/powerpoint/2010/main" val="23506501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Impact Log CRF</a:t>
            </a:r>
            <a:endParaRPr lang="en-US" dirty="0"/>
          </a:p>
        </p:txBody>
      </p:sp>
      <p:pic>
        <p:nvPicPr>
          <p:cNvPr id="4" name="Picture 6" descr="C:\Jared\Dapivirine\MTN 020 communications\Logo\AspireLogoFinal.png"/>
          <p:cNvPicPr>
            <a:picLocks noChangeAspect="1" noChangeArrowheads="1"/>
          </p:cNvPicPr>
          <p:nvPr/>
        </p:nvPicPr>
        <p:blipFill>
          <a:blip r:embed="rId3" cstate="print">
            <a:extLst>
              <a:ext uri="{28A0092B-C50C-407E-A947-70E740481C1C}">
                <a14:useLocalDpi xmlns:a14="http://schemas.microsoft.com/office/drawing/2010/main" val="0"/>
              </a:ext>
            </a:extLst>
          </a:blip>
          <a:srcRect l="26994" t="31758" r="26379" b="34897"/>
          <a:stretch>
            <a:fillRect/>
          </a:stretch>
        </p:blipFill>
        <p:spPr bwMode="auto">
          <a:xfrm>
            <a:off x="7239000" y="5778500"/>
            <a:ext cx="1676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533400" y="2133600"/>
            <a:ext cx="1600200" cy="1384995"/>
          </a:xfrm>
          <a:prstGeom prst="rect">
            <a:avLst/>
          </a:prstGeom>
          <a:noFill/>
        </p:spPr>
        <p:txBody>
          <a:bodyPr wrap="square" rtlCol="0">
            <a:spAutoFit/>
          </a:bodyPr>
          <a:lstStyle/>
          <a:p>
            <a:r>
              <a:rPr lang="en-US" sz="2800" b="1" dirty="0" smtClean="0">
                <a:solidFill>
                  <a:srgbClr val="7030A0"/>
                </a:solidFill>
              </a:rPr>
              <a:t>Social Impact Codes</a:t>
            </a:r>
            <a:endParaRPr lang="en-US" sz="2800" b="1" dirty="0">
              <a:solidFill>
                <a:srgbClr val="7030A0"/>
              </a:solidFill>
            </a:endParaRPr>
          </a:p>
        </p:txBody>
      </p:sp>
      <p:sp>
        <p:nvSpPr>
          <p:cNvPr id="10" name="TextBox 9"/>
          <p:cNvSpPr txBox="1"/>
          <p:nvPr/>
        </p:nvSpPr>
        <p:spPr>
          <a:xfrm>
            <a:off x="6553200" y="2362200"/>
            <a:ext cx="2286000" cy="954107"/>
          </a:xfrm>
          <a:prstGeom prst="rect">
            <a:avLst/>
          </a:prstGeom>
          <a:noFill/>
        </p:spPr>
        <p:txBody>
          <a:bodyPr wrap="square" rtlCol="0">
            <a:spAutoFit/>
          </a:bodyPr>
          <a:lstStyle/>
          <a:p>
            <a:r>
              <a:rPr lang="en-US" sz="2800" b="1" dirty="0" smtClean="0">
                <a:solidFill>
                  <a:schemeClr val="accent3"/>
                </a:solidFill>
              </a:rPr>
              <a:t>Reporting of Physical Harm</a:t>
            </a:r>
            <a:endParaRPr lang="en-US" sz="2800" b="1" dirty="0">
              <a:solidFill>
                <a:schemeClr val="accent3"/>
              </a:solidFill>
            </a:endParaRPr>
          </a:p>
        </p:txBody>
      </p:sp>
      <p:pic>
        <p:nvPicPr>
          <p:cNvPr id="2051" name="Picture 3"/>
          <p:cNvPicPr>
            <a:picLocks noChangeAspect="1" noChangeArrowheads="1"/>
          </p:cNvPicPr>
          <p:nvPr/>
        </p:nvPicPr>
        <p:blipFill>
          <a:blip r:embed="rId4" cstate="print"/>
          <a:srcRect/>
          <a:stretch>
            <a:fillRect/>
          </a:stretch>
        </p:blipFill>
        <p:spPr bwMode="auto">
          <a:xfrm>
            <a:off x="2286001" y="1537369"/>
            <a:ext cx="3886200" cy="5028219"/>
          </a:xfrm>
          <a:prstGeom prst="rect">
            <a:avLst/>
          </a:prstGeom>
          <a:noFill/>
          <a:ln w="9525">
            <a:solidFill>
              <a:schemeClr val="tx1"/>
            </a:solidFill>
            <a:miter lim="800000"/>
            <a:headEnd/>
            <a:tailEnd/>
          </a:ln>
          <a:effectLst/>
        </p:spPr>
      </p:pic>
      <p:cxnSp>
        <p:nvCxnSpPr>
          <p:cNvPr id="12" name="Straight Arrow Connector 11"/>
          <p:cNvCxnSpPr/>
          <p:nvPr/>
        </p:nvCxnSpPr>
        <p:spPr>
          <a:xfrm rot="10800000" flipV="1">
            <a:off x="5943600" y="3276600"/>
            <a:ext cx="609600" cy="457200"/>
          </a:xfrm>
          <a:prstGeom prst="straightConnector1">
            <a:avLst/>
          </a:prstGeom>
          <a:ln w="476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676400" y="3276600"/>
            <a:ext cx="990600" cy="533400"/>
          </a:xfrm>
          <a:prstGeom prst="straightConnector1">
            <a:avLst/>
          </a:prstGeom>
          <a:ln w="412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2362200" y="3505200"/>
            <a:ext cx="3733800" cy="6858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7656263" y="114878"/>
            <a:ext cx="1464291" cy="369332"/>
          </a:xfrm>
          <a:prstGeom prst="rect">
            <a:avLst/>
          </a:prstGeom>
          <a:noFill/>
        </p:spPr>
        <p:txBody>
          <a:bodyPr wrap="square" rtlCol="0">
            <a:spAutoFit/>
          </a:bodyPr>
          <a:lstStyle/>
          <a:p>
            <a:r>
              <a:rPr lang="en-US" b="1" dirty="0" smtClean="0">
                <a:solidFill>
                  <a:srgbClr val="FF0000"/>
                </a:solidFill>
              </a:rPr>
              <a:t>Page 275</a:t>
            </a:r>
            <a:endParaRPr lang="en-US" b="1" dirty="0">
              <a:solidFill>
                <a:srgbClr val="FF0000"/>
              </a:solidFill>
            </a:endParaRPr>
          </a:p>
        </p:txBody>
      </p:sp>
    </p:spTree>
    <p:extLst>
      <p:ext uri="{BB962C8B-B14F-4D97-AF65-F5344CB8AC3E}">
        <p14:creationId xmlns:p14="http://schemas.microsoft.com/office/powerpoint/2010/main" val="2350650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229600" cy="609600"/>
          </a:xfrm>
        </p:spPr>
        <p:txBody>
          <a:bodyPr>
            <a:normAutofit fontScale="90000"/>
          </a:bodyPr>
          <a:lstStyle/>
          <a:p>
            <a:r>
              <a:rPr lang="en-US" dirty="0" smtClean="0"/>
              <a:t>Social Impact Log CRF – item 4</a:t>
            </a:r>
            <a:endParaRPr lang="en-US" dirty="0"/>
          </a:p>
        </p:txBody>
      </p:sp>
      <p:pic>
        <p:nvPicPr>
          <p:cNvPr id="4" name="Picture 6" descr="C:\Jared\Dapivirine\MTN 020 communications\Logo\AspireLogoFinal.png"/>
          <p:cNvPicPr>
            <a:picLocks noChangeAspect="1" noChangeArrowheads="1"/>
          </p:cNvPicPr>
          <p:nvPr/>
        </p:nvPicPr>
        <p:blipFill>
          <a:blip r:embed="rId3" cstate="print">
            <a:extLst>
              <a:ext uri="{28A0092B-C50C-407E-A947-70E740481C1C}">
                <a14:useLocalDpi xmlns:a14="http://schemas.microsoft.com/office/drawing/2010/main" val="0"/>
              </a:ext>
            </a:extLst>
          </a:blip>
          <a:srcRect l="26994" t="31758" r="26379" b="34897"/>
          <a:stretch>
            <a:fillRect/>
          </a:stretch>
        </p:blipFill>
        <p:spPr bwMode="auto">
          <a:xfrm>
            <a:off x="7239000" y="5778500"/>
            <a:ext cx="1676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4"/>
          <p:cNvPicPr>
            <a:picLocks noChangeAspect="1" noChangeArrowheads="1"/>
          </p:cNvPicPr>
          <p:nvPr/>
        </p:nvPicPr>
        <p:blipFill>
          <a:blip r:embed="rId4" cstate="print"/>
          <a:srcRect/>
          <a:stretch>
            <a:fillRect/>
          </a:stretch>
        </p:blipFill>
        <p:spPr bwMode="auto">
          <a:xfrm>
            <a:off x="914400" y="2438400"/>
            <a:ext cx="7232738" cy="3835852"/>
          </a:xfrm>
          <a:prstGeom prst="rect">
            <a:avLst/>
          </a:prstGeom>
          <a:noFill/>
          <a:ln w="9525">
            <a:solidFill>
              <a:schemeClr val="tx1"/>
            </a:solidFill>
            <a:miter lim="800000"/>
            <a:headEnd/>
            <a:tailEnd/>
          </a:ln>
          <a:effectLst/>
        </p:spPr>
      </p:pic>
      <p:sp>
        <p:nvSpPr>
          <p:cNvPr id="8" name="TextBox 7"/>
          <p:cNvSpPr txBox="1"/>
          <p:nvPr/>
        </p:nvSpPr>
        <p:spPr>
          <a:xfrm>
            <a:off x="228600" y="1905000"/>
            <a:ext cx="3352800" cy="461665"/>
          </a:xfrm>
          <a:prstGeom prst="rect">
            <a:avLst/>
          </a:prstGeom>
          <a:noFill/>
        </p:spPr>
        <p:txBody>
          <a:bodyPr wrap="square" rtlCol="0">
            <a:spAutoFit/>
          </a:bodyPr>
          <a:lstStyle/>
          <a:p>
            <a:r>
              <a:rPr lang="en-US" sz="2400" b="1" u="sng" dirty="0" smtClean="0">
                <a:solidFill>
                  <a:srgbClr val="7030A0"/>
                </a:solidFill>
              </a:rPr>
              <a:t>Social Impact Codes</a:t>
            </a:r>
            <a:endParaRPr lang="en-US" sz="2400" b="1" u="sng" dirty="0">
              <a:solidFill>
                <a:srgbClr val="7030A0"/>
              </a:solidFill>
            </a:endParaRPr>
          </a:p>
        </p:txBody>
      </p:sp>
      <p:sp>
        <p:nvSpPr>
          <p:cNvPr id="6" name="Rectangle 5"/>
          <p:cNvSpPr/>
          <p:nvPr/>
        </p:nvSpPr>
        <p:spPr>
          <a:xfrm>
            <a:off x="228600" y="914400"/>
            <a:ext cx="8686800" cy="830997"/>
          </a:xfrm>
          <a:prstGeom prst="rect">
            <a:avLst/>
          </a:prstGeom>
        </p:spPr>
        <p:txBody>
          <a:bodyPr wrap="square">
            <a:spAutoFit/>
          </a:bodyPr>
          <a:lstStyle/>
          <a:p>
            <a:r>
              <a:rPr lang="en-US" sz="2400" dirty="0" smtClean="0">
                <a:solidFill>
                  <a:srgbClr val="7030A0"/>
                </a:solidFill>
                <a:latin typeface="Arial" pitchFamily="34" charset="0"/>
                <a:cs typeface="Arial" pitchFamily="34" charset="0"/>
              </a:rPr>
              <a:t>If a social harm meets two or more codes, complete one SIL CRF for each code/each type of harm experienced</a:t>
            </a:r>
            <a:endParaRPr lang="en-US" sz="2400" dirty="0">
              <a:solidFill>
                <a:srgbClr val="7030A0"/>
              </a:solidFill>
              <a:latin typeface="Arial" pitchFamily="34" charset="0"/>
              <a:cs typeface="Arial" pitchFamily="34" charset="0"/>
            </a:endParaRPr>
          </a:p>
        </p:txBody>
      </p:sp>
    </p:spTree>
    <p:extLst>
      <p:ext uri="{BB962C8B-B14F-4D97-AF65-F5344CB8AC3E}">
        <p14:creationId xmlns:p14="http://schemas.microsoft.com/office/powerpoint/2010/main" val="23506501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Social Impact Log  CRF – con’t </a:t>
            </a:r>
            <a:endParaRPr lang="en-US" dirty="0"/>
          </a:p>
        </p:txBody>
      </p:sp>
      <p:sp>
        <p:nvSpPr>
          <p:cNvPr id="3" name="Content Placeholder 2"/>
          <p:cNvSpPr>
            <a:spLocks noGrp="1"/>
          </p:cNvSpPr>
          <p:nvPr>
            <p:ph idx="1"/>
          </p:nvPr>
        </p:nvSpPr>
        <p:spPr>
          <a:xfrm>
            <a:off x="457200" y="1295400"/>
            <a:ext cx="8229600" cy="4830763"/>
          </a:xfrm>
        </p:spPr>
        <p:txBody>
          <a:bodyPr>
            <a:normAutofit/>
          </a:bodyPr>
          <a:lstStyle/>
          <a:p>
            <a:pPr marL="0" indent="0"/>
            <a:r>
              <a:rPr lang="en-US" dirty="0" smtClean="0"/>
              <a:t>     	Items 4a and 4b – mark if the social harm 	involved physical harm to the ppt or her 	children</a:t>
            </a:r>
          </a:p>
          <a:p>
            <a:pPr marL="0" indent="0"/>
            <a:r>
              <a:rPr lang="en-US" dirty="0" smtClean="0"/>
              <a:t>  	Onset and resolution dates are per ppt 	report</a:t>
            </a:r>
          </a:p>
          <a:p>
            <a:pPr marL="400050" lvl="1" indent="0"/>
            <a:r>
              <a:rPr lang="en-US" dirty="0" smtClean="0"/>
              <a:t> Item 7 resolve date is when ppt felt the incident      	had resolved</a:t>
            </a:r>
            <a:endParaRPr lang="en-US" dirty="0"/>
          </a:p>
        </p:txBody>
      </p:sp>
      <p:pic>
        <p:nvPicPr>
          <p:cNvPr id="4" name="Picture 6" descr="C:\Jared\Dapivirine\MTN 020 communications\Logo\AspireLogoFinal.png"/>
          <p:cNvPicPr>
            <a:picLocks noChangeAspect="1" noChangeArrowheads="1"/>
          </p:cNvPicPr>
          <p:nvPr/>
        </p:nvPicPr>
        <p:blipFill>
          <a:blip r:embed="rId3" cstate="print">
            <a:extLst>
              <a:ext uri="{28A0092B-C50C-407E-A947-70E740481C1C}">
                <a14:useLocalDpi xmlns:a14="http://schemas.microsoft.com/office/drawing/2010/main" val="0"/>
              </a:ext>
            </a:extLst>
          </a:blip>
          <a:srcRect l="26994" t="31758" r="26379" b="34897"/>
          <a:stretch>
            <a:fillRect/>
          </a:stretch>
        </p:blipFill>
        <p:spPr bwMode="auto">
          <a:xfrm>
            <a:off x="7239000" y="5778500"/>
            <a:ext cx="1676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0650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Harms – Scenario #1</a:t>
            </a:r>
            <a:endParaRPr lang="en-US" dirty="0"/>
          </a:p>
        </p:txBody>
      </p:sp>
      <p:sp>
        <p:nvSpPr>
          <p:cNvPr id="3" name="Content Placeholder 2"/>
          <p:cNvSpPr>
            <a:spLocks noGrp="1"/>
          </p:cNvSpPr>
          <p:nvPr>
            <p:ph idx="1"/>
          </p:nvPr>
        </p:nvSpPr>
        <p:spPr>
          <a:xfrm>
            <a:off x="457200" y="1295400"/>
            <a:ext cx="8229600" cy="4830763"/>
          </a:xfrm>
        </p:spPr>
        <p:txBody>
          <a:bodyPr/>
          <a:lstStyle/>
          <a:p>
            <a:pPr marL="0" indent="0">
              <a:buNone/>
            </a:pPr>
            <a:r>
              <a:rPr lang="en-US" dirty="0" smtClean="0"/>
              <a:t>At Month 9 visit on March 23, 2013, participant reports that she had a physical fight with her sister on March 15 due to her sister’s disapproval with study participation. </a:t>
            </a:r>
          </a:p>
          <a:p>
            <a:endParaRPr lang="en-US" dirty="0"/>
          </a:p>
          <a:p>
            <a:r>
              <a:rPr lang="en-US" dirty="0" smtClean="0"/>
              <a:t>How is this social harm documented?</a:t>
            </a:r>
          </a:p>
          <a:p>
            <a:endParaRPr lang="en-US" dirty="0"/>
          </a:p>
        </p:txBody>
      </p:sp>
      <p:pic>
        <p:nvPicPr>
          <p:cNvPr id="4" name="Picture 6" descr="C:\Jared\Dapivirine\MTN 020 communications\Logo\AspireLogoFinal.png"/>
          <p:cNvPicPr>
            <a:picLocks noChangeAspect="1" noChangeArrowheads="1"/>
          </p:cNvPicPr>
          <p:nvPr/>
        </p:nvPicPr>
        <p:blipFill>
          <a:blip r:embed="rId3" cstate="print">
            <a:extLst>
              <a:ext uri="{28A0092B-C50C-407E-A947-70E740481C1C}">
                <a14:useLocalDpi xmlns:a14="http://schemas.microsoft.com/office/drawing/2010/main" val="0"/>
              </a:ext>
            </a:extLst>
          </a:blip>
          <a:srcRect l="26994" t="31758" r="26379" b="34897"/>
          <a:stretch>
            <a:fillRect/>
          </a:stretch>
        </p:blipFill>
        <p:spPr bwMode="auto">
          <a:xfrm>
            <a:off x="7239000" y="5778500"/>
            <a:ext cx="1676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06501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Harms – Scenario #1</a:t>
            </a:r>
            <a:endParaRPr lang="en-US" dirty="0"/>
          </a:p>
        </p:txBody>
      </p:sp>
      <p:pic>
        <p:nvPicPr>
          <p:cNvPr id="4" name="Picture 6" descr="C:\Jared\Dapivirine\MTN 020 communications\Logo\AspireLogoFinal.png"/>
          <p:cNvPicPr>
            <a:picLocks noChangeAspect="1" noChangeArrowheads="1"/>
          </p:cNvPicPr>
          <p:nvPr/>
        </p:nvPicPr>
        <p:blipFill>
          <a:blip r:embed="rId3" cstate="print">
            <a:extLst>
              <a:ext uri="{28A0092B-C50C-407E-A947-70E740481C1C}">
                <a14:useLocalDpi xmlns:a14="http://schemas.microsoft.com/office/drawing/2010/main" val="0"/>
              </a:ext>
            </a:extLst>
          </a:blip>
          <a:srcRect l="26994" t="31758" r="26379" b="34897"/>
          <a:stretch>
            <a:fillRect/>
          </a:stretch>
        </p:blipFill>
        <p:spPr bwMode="auto">
          <a:xfrm>
            <a:off x="7239000" y="5778500"/>
            <a:ext cx="1676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457200" y="2057400"/>
            <a:ext cx="5486400" cy="461665"/>
          </a:xfrm>
          <a:prstGeom prst="rect">
            <a:avLst/>
          </a:prstGeom>
          <a:noFill/>
        </p:spPr>
        <p:txBody>
          <a:bodyPr wrap="square" rtlCol="0">
            <a:spAutoFit/>
          </a:bodyPr>
          <a:lstStyle/>
          <a:p>
            <a:r>
              <a:rPr lang="en-US" sz="2400" b="1" u="sng" dirty="0" smtClean="0">
                <a:solidFill>
                  <a:schemeClr val="accent3"/>
                </a:solidFill>
              </a:rPr>
              <a:t>Item 4: Reporting of Physical Harm </a:t>
            </a:r>
            <a:endParaRPr lang="en-US" sz="2400" b="1" u="sng" dirty="0">
              <a:solidFill>
                <a:schemeClr val="accent3"/>
              </a:solidFill>
            </a:endParaRPr>
          </a:p>
        </p:txBody>
      </p:sp>
      <p:pic>
        <p:nvPicPr>
          <p:cNvPr id="6" name="Picture 2"/>
          <p:cNvPicPr>
            <a:picLocks noChangeAspect="1" noChangeArrowheads="1"/>
          </p:cNvPicPr>
          <p:nvPr/>
        </p:nvPicPr>
        <p:blipFill>
          <a:blip r:embed="rId4" cstate="print"/>
          <a:srcRect/>
          <a:stretch>
            <a:fillRect/>
          </a:stretch>
        </p:blipFill>
        <p:spPr bwMode="auto">
          <a:xfrm>
            <a:off x="533400" y="2895600"/>
            <a:ext cx="8004402" cy="1143000"/>
          </a:xfrm>
          <a:prstGeom prst="rect">
            <a:avLst/>
          </a:prstGeom>
          <a:noFill/>
          <a:ln w="9525">
            <a:noFill/>
            <a:miter lim="800000"/>
            <a:headEnd/>
            <a:tailEnd/>
          </a:ln>
          <a:effectLst/>
        </p:spPr>
      </p:pic>
      <p:cxnSp>
        <p:nvCxnSpPr>
          <p:cNvPr id="10" name="Straight Arrow Connector 9"/>
          <p:cNvCxnSpPr/>
          <p:nvPr/>
        </p:nvCxnSpPr>
        <p:spPr>
          <a:xfrm rot="5400000">
            <a:off x="6895306" y="3771106"/>
            <a:ext cx="8382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876800" y="4343400"/>
            <a:ext cx="4191000" cy="830997"/>
          </a:xfrm>
          <a:prstGeom prst="rect">
            <a:avLst/>
          </a:prstGeom>
          <a:noFill/>
          <a:ln>
            <a:noFill/>
          </a:ln>
        </p:spPr>
        <p:txBody>
          <a:bodyPr wrap="square" rtlCol="0">
            <a:spAutoFit/>
          </a:bodyPr>
          <a:lstStyle/>
          <a:p>
            <a:pPr algn="ctr"/>
            <a:r>
              <a:rPr lang="en-US" sz="2400" b="1" u="sng" dirty="0" smtClean="0">
                <a:solidFill>
                  <a:schemeClr val="accent3"/>
                </a:solidFill>
              </a:rPr>
              <a:t>If yes, report as an adverse experience.</a:t>
            </a:r>
          </a:p>
        </p:txBody>
      </p:sp>
      <p:sp>
        <p:nvSpPr>
          <p:cNvPr id="13" name="Multiply 12"/>
          <p:cNvSpPr/>
          <p:nvPr/>
        </p:nvSpPr>
        <p:spPr>
          <a:xfrm>
            <a:off x="7162800" y="3048000"/>
            <a:ext cx="228600" cy="30480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endParaRPr>
          </a:p>
        </p:txBody>
      </p:sp>
      <p:sp>
        <p:nvSpPr>
          <p:cNvPr id="14" name="Multiply 13"/>
          <p:cNvSpPr/>
          <p:nvPr/>
        </p:nvSpPr>
        <p:spPr>
          <a:xfrm>
            <a:off x="7696200" y="3581400"/>
            <a:ext cx="228600" cy="304800"/>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rgbClr val="C00000"/>
              </a:solidFill>
            </a:endParaRPr>
          </a:p>
        </p:txBody>
      </p:sp>
      <p:sp>
        <p:nvSpPr>
          <p:cNvPr id="15" name="TextBox 14"/>
          <p:cNvSpPr txBox="1"/>
          <p:nvPr/>
        </p:nvSpPr>
        <p:spPr>
          <a:xfrm>
            <a:off x="2362200" y="3429000"/>
            <a:ext cx="533400" cy="369332"/>
          </a:xfrm>
          <a:prstGeom prst="rect">
            <a:avLst/>
          </a:prstGeom>
          <a:noFill/>
        </p:spPr>
        <p:txBody>
          <a:bodyPr wrap="square" rtlCol="0">
            <a:spAutoFit/>
          </a:bodyPr>
          <a:lstStyle/>
          <a:p>
            <a:r>
              <a:rPr lang="en-US" b="1" dirty="0" smtClean="0">
                <a:solidFill>
                  <a:srgbClr val="C00000"/>
                </a:solidFill>
              </a:rPr>
              <a:t>0  1</a:t>
            </a:r>
            <a:endParaRPr lang="en-US" b="1" dirty="0">
              <a:solidFill>
                <a:srgbClr val="C00000"/>
              </a:solidFill>
            </a:endParaRPr>
          </a:p>
        </p:txBody>
      </p:sp>
    </p:spTree>
    <p:extLst>
      <p:ext uri="{BB962C8B-B14F-4D97-AF65-F5344CB8AC3E}">
        <p14:creationId xmlns:p14="http://schemas.microsoft.com/office/powerpoint/2010/main" val="2350650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Unresolved (Ongoing) Social Harms Report</a:t>
            </a:r>
            <a:endParaRPr lang="en-US" dirty="0"/>
          </a:p>
        </p:txBody>
      </p:sp>
      <p:sp>
        <p:nvSpPr>
          <p:cNvPr id="3" name="Content Placeholder 2"/>
          <p:cNvSpPr>
            <a:spLocks noGrp="1"/>
          </p:cNvSpPr>
          <p:nvPr>
            <p:ph idx="1"/>
          </p:nvPr>
        </p:nvSpPr>
        <p:spPr>
          <a:xfrm>
            <a:off x="457200" y="1600200"/>
            <a:ext cx="8229600" cy="4876800"/>
          </a:xfrm>
          <a:noFill/>
        </p:spPr>
        <p:txBody>
          <a:bodyPr>
            <a:normAutofit fontScale="92500" lnSpcReduction="10000"/>
          </a:bodyPr>
          <a:lstStyle/>
          <a:p>
            <a:pPr marL="0" indent="0">
              <a:buClr>
                <a:schemeClr val="accent3"/>
              </a:buClr>
              <a:buFont typeface="Wingdings" pitchFamily="2" charset="2"/>
              <a:buChar char="§"/>
            </a:pPr>
            <a:r>
              <a:rPr lang="en-US" dirty="0" smtClean="0"/>
              <a:t> SCHARP to provide a site specific monthly social harms report </a:t>
            </a:r>
          </a:p>
          <a:p>
            <a:pPr marL="0" indent="0">
              <a:buClr>
                <a:schemeClr val="accent3"/>
              </a:buClr>
              <a:buFont typeface="Wingdings" pitchFamily="2" charset="2"/>
              <a:buChar char="§"/>
            </a:pPr>
            <a:r>
              <a:rPr lang="en-US" dirty="0" smtClean="0"/>
              <a:t> Includes all ‘unresolved’ social harms that have been ongoing for more than 30 days</a:t>
            </a:r>
          </a:p>
          <a:p>
            <a:pPr marL="0" indent="0">
              <a:buClr>
                <a:schemeClr val="accent3"/>
              </a:buClr>
              <a:buFont typeface="Wingdings" pitchFamily="2" charset="2"/>
              <a:buChar char="§"/>
            </a:pPr>
            <a:r>
              <a:rPr lang="en-US" dirty="0" smtClean="0"/>
              <a:t> Can be used as a guide for resolving/follow-up on Social Harms </a:t>
            </a:r>
          </a:p>
          <a:p>
            <a:pPr marL="0" indent="0">
              <a:buClr>
                <a:schemeClr val="accent3"/>
              </a:buClr>
              <a:buFont typeface="Wingdings" pitchFamily="2" charset="2"/>
              <a:buChar char="§"/>
            </a:pPr>
            <a:r>
              <a:rPr lang="en-US" dirty="0" smtClean="0"/>
              <a:t>If social harm is continuing (per ppt), no action needed with regard to the CRF</a:t>
            </a:r>
          </a:p>
          <a:p>
            <a:pPr marL="0" indent="0">
              <a:buClr>
                <a:schemeClr val="accent3"/>
              </a:buClr>
              <a:buFont typeface="Wingdings" pitchFamily="2" charset="2"/>
              <a:buChar char="§"/>
            </a:pPr>
            <a:r>
              <a:rPr lang="en-US" dirty="0" smtClean="0"/>
              <a:t>If social harm has resolved, update SIL CRF item 7, initial, date and re-fax</a:t>
            </a:r>
          </a:p>
          <a:p>
            <a:pPr marL="0" indent="0">
              <a:buClr>
                <a:schemeClr val="accent3"/>
              </a:buClr>
              <a:buFont typeface="Wingdings" pitchFamily="2" charset="2"/>
              <a:buChar char="§"/>
            </a:pPr>
            <a:endParaRPr lang="en-US" sz="2800" dirty="0" smtClean="0"/>
          </a:p>
          <a:p>
            <a:pPr marL="0" indent="0">
              <a:buClr>
                <a:schemeClr val="accent3"/>
              </a:buClr>
              <a:buFont typeface="Wingdings" pitchFamily="2" charset="2"/>
              <a:buChar char="§"/>
            </a:pPr>
            <a:endParaRPr lang="en-US" sz="2800" dirty="0" smtClean="0"/>
          </a:p>
          <a:p>
            <a:pPr marL="0" indent="0">
              <a:buClr>
                <a:schemeClr val="accent3"/>
              </a:buClr>
              <a:buNone/>
            </a:pPr>
            <a:endParaRPr lang="en-US" sz="2800" dirty="0" smtClean="0"/>
          </a:p>
          <a:p>
            <a:pPr marL="0" indent="0">
              <a:buClr>
                <a:schemeClr val="accent3"/>
              </a:buClr>
              <a:buFont typeface="Wingdings" pitchFamily="2" charset="2"/>
              <a:buChar char="§"/>
            </a:pPr>
            <a:endParaRPr lang="en-US" sz="2800" dirty="0"/>
          </a:p>
        </p:txBody>
      </p:sp>
      <p:pic>
        <p:nvPicPr>
          <p:cNvPr id="4" name="Picture 6" descr="C:\Jared\Dapivirine\MTN 020 communications\Logo\AspireLogoFinal.png"/>
          <p:cNvPicPr>
            <a:picLocks noChangeAspect="1" noChangeArrowheads="1"/>
          </p:cNvPicPr>
          <p:nvPr/>
        </p:nvPicPr>
        <p:blipFill>
          <a:blip r:embed="rId3" cstate="print">
            <a:extLst>
              <a:ext uri="{28A0092B-C50C-407E-A947-70E740481C1C}">
                <a14:useLocalDpi xmlns:a14="http://schemas.microsoft.com/office/drawing/2010/main" val="0"/>
              </a:ext>
            </a:extLst>
          </a:blip>
          <a:srcRect l="26994" t="31758" r="26379" b="34897"/>
          <a:stretch>
            <a:fillRect/>
          </a:stretch>
        </p:blipFill>
        <p:spPr bwMode="auto">
          <a:xfrm>
            <a:off x="7239000" y="5778500"/>
            <a:ext cx="1676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06501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4929</TotalTime>
  <Words>630</Words>
  <Application>Microsoft Office PowerPoint</Application>
  <PresentationFormat>On-screen Show (4:3)</PresentationFormat>
  <Paragraphs>61</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Social Harms Reporting in ASPIRE  Training Binder p.275</vt:lpstr>
      <vt:lpstr>Social Harms</vt:lpstr>
      <vt:lpstr>Social Harms – BA Trigger</vt:lpstr>
      <vt:lpstr>Social Impact Log CRF</vt:lpstr>
      <vt:lpstr>Social Impact Log CRF – item 4</vt:lpstr>
      <vt:lpstr>Social Impact Log  CRF – con’t </vt:lpstr>
      <vt:lpstr>Social Harms – Scenario #1</vt:lpstr>
      <vt:lpstr>Social Harms – Scenario #1</vt:lpstr>
      <vt:lpstr>Unresolved (Ongoing) Social Harms Report</vt:lpstr>
      <vt:lpstr>What Are Your Questions? </vt:lpstr>
    </vt:vector>
  </TitlesOfParts>
  <Company>FHI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Schwartz (US - NC)</dc:creator>
  <cp:lastModifiedBy>Kat Richards</cp:lastModifiedBy>
  <cp:revision>421</cp:revision>
  <cp:lastPrinted>2012-06-05T17:09:10Z</cp:lastPrinted>
  <dcterms:created xsi:type="dcterms:W3CDTF">2011-11-21T15:00:15Z</dcterms:created>
  <dcterms:modified xsi:type="dcterms:W3CDTF">2013-01-02T17:31:54Z</dcterms:modified>
</cp:coreProperties>
</file>